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284" r:id="rId2"/>
    <p:sldId id="350" r:id="rId3"/>
    <p:sldId id="345" r:id="rId4"/>
    <p:sldId id="340" r:id="rId5"/>
    <p:sldId id="338" r:id="rId6"/>
    <p:sldId id="339" r:id="rId7"/>
    <p:sldId id="317" r:id="rId8"/>
    <p:sldId id="347" r:id="rId9"/>
    <p:sldId id="346" r:id="rId10"/>
    <p:sldId id="327" r:id="rId11"/>
    <p:sldId id="315" r:id="rId12"/>
    <p:sldId id="326" r:id="rId13"/>
    <p:sldId id="329" r:id="rId14"/>
    <p:sldId id="343" r:id="rId15"/>
    <p:sldId id="342" r:id="rId16"/>
    <p:sldId id="316" r:id="rId17"/>
    <p:sldId id="333" r:id="rId18"/>
    <p:sldId id="348" r:id="rId19"/>
    <p:sldId id="307" r:id="rId20"/>
    <p:sldId id="309" r:id="rId21"/>
    <p:sldId id="308" r:id="rId22"/>
    <p:sldId id="305" r:id="rId23"/>
    <p:sldId id="310" r:id="rId24"/>
    <p:sldId id="311" r:id="rId25"/>
    <p:sldId id="324" r:id="rId26"/>
    <p:sldId id="325" r:id="rId27"/>
    <p:sldId id="351" r:id="rId28"/>
    <p:sldId id="300" r:id="rId29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5AE613-AE8C-C97D-080F-D47DCE9F3A64}" name="Mike Sabisch" initials="MS" userId="Mike Sabisc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k" initials="L" lastIdx="6" clrIdx="0"/>
  <p:cmAuthor id="2" name="ERG" initials="ERG" lastIdx="14" clrIdx="1"/>
  <p:cmAuthor id="3" name="Rick" initials="R" lastIdx="1" clrIdx="2">
    <p:extLst>
      <p:ext uri="{19B8F6BF-5375-455C-9EA6-DF929625EA0E}">
        <p15:presenceInfo xmlns:p15="http://schemas.microsoft.com/office/powerpoint/2012/main" userId="11a40d59c304e8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20" autoAdjust="0"/>
    <p:restoredTop sz="86450" autoAdjust="0"/>
  </p:normalViewPr>
  <p:slideViewPr>
    <p:cSldViewPr>
      <p:cViewPr>
        <p:scale>
          <a:sx n="80" d="100"/>
          <a:sy n="80" d="100"/>
        </p:scale>
        <p:origin x="398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1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4-29T12:07:24.171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40" cy="355124"/>
          </a:xfrm>
          <a:prstGeom prst="rect">
            <a:avLst/>
          </a:prstGeom>
        </p:spPr>
        <p:txBody>
          <a:bodyPr vert="horz" lIns="94198" tIns="47099" rIns="94198" bIns="4709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6" y="0"/>
            <a:ext cx="4068340" cy="355124"/>
          </a:xfrm>
          <a:prstGeom prst="rect">
            <a:avLst/>
          </a:prstGeom>
        </p:spPr>
        <p:txBody>
          <a:bodyPr vert="horz" lIns="94198" tIns="47099" rIns="94198" bIns="47099" rtlCol="0"/>
          <a:lstStyle>
            <a:lvl1pPr algn="r">
              <a:defRPr sz="1200"/>
            </a:lvl1pPr>
          </a:lstStyle>
          <a:p>
            <a:fld id="{784698EC-AC67-4D64-B2F4-96089ED22E09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40" cy="355124"/>
          </a:xfrm>
          <a:prstGeom prst="rect">
            <a:avLst/>
          </a:prstGeom>
        </p:spPr>
        <p:txBody>
          <a:bodyPr vert="horz" lIns="94198" tIns="47099" rIns="94198" bIns="4709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6" y="6746119"/>
            <a:ext cx="4068340" cy="355124"/>
          </a:xfrm>
          <a:prstGeom prst="rect">
            <a:avLst/>
          </a:prstGeom>
        </p:spPr>
        <p:txBody>
          <a:bodyPr vert="horz" lIns="94198" tIns="47099" rIns="94198" bIns="47099" rtlCol="0" anchor="b"/>
          <a:lstStyle>
            <a:lvl1pPr algn="r">
              <a:defRPr sz="1200"/>
            </a:lvl1pPr>
          </a:lstStyle>
          <a:p>
            <a:fld id="{4605AB91-D582-45F9-A227-FBBB1FE0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96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30T01:33:51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8538 1 24575,'-9'0'0,"0"1"0,-1 1 0,1 0 0,0 0 0,0 0 0,0 1 0,1 0 0,-1 1 0,-13 8 0,-9 7 0,-34 28 0,-15 9 0,48-36 0,1 1 0,1 2 0,-34 32 0,-74 87 0,87-86 0,-112 94 0,6-32 0,16-15 0,-131 127 0,64-17 0,192-195 0,-28 32 0,-98 87 0,107-106 0,2 2 0,-48 59 0,74-84 0,-29 39 0,2 1 0,2 2 0,2 1 0,-42 100 0,-60 229 0,122-348 0,-93 279 0,-79 288 0,175-562 0,-2-1 0,-2 1 0,-1-2 0,-31 63 0,-75 90 0,88-145 0,3-3 0,-1-2 0,-62 65 0,26-41 0,-48 44 0,90-88 0,-1-1 0,0-1 0,-39 20 0,-35 12 0,-151 102 0,113-62 0,70-48 0,-85 70 0,50-13 0,76-71 0,-1-1 0,-1-2 0,0 0 0,-2-2 0,-1-1 0,-39 21 0,13-15 0,-217 115 0,208-106 0,-122 48 0,23-13 0,-299 116 0,-45 23 0,92-39 0,115-54 0,-102 37 0,85-35 0,291-106 0,-36 22 0,-16 8 0,59-32 0,-1 0 0,2 1 0,-1 1 0,2 1 0,-29 26 0,-70 86 0,25-24 0,13-16 0,44-46 0,-59 54 0,78-80 0,0 1 0,1 0 0,1 1 0,0 1 0,-16 28 0,7-4 0,-23 57 0,28-61 0,-25 37 0,-12 27 0,49-86 0,-1-1 0,2 1 0,0 0 0,0 0 0,-2 29 0,4-15 0,2-12 0,-1-1 0,-1 1 0,0-1 0,-1 0 0,-6 18 0,-3 2 0,2 1 0,2 0 0,-7 68 0,14-93-136,0-1-1,-1 0 1,0 1-1,-1-1 1,0 0-1,-1-1 1,0 1-1,0 0 0,-11 15 1,6-14-6690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30T01:34:27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5065 1 24575,'-2'1'0,"-1"0"0,0 0 0,1 0 0,-1 0 0,1 1 0,0-1 0,0 1 0,-1 0 0,1 0 0,0 0 0,0 0 0,1 0 0,-4 3 0,-5 6 0,-178 164 0,-206 195 0,14 10 0,21 22 0,317-345 0,3 1 0,-60 119 0,86-153 0,-168 293 0,77-143 0,-22 44 0,72-108 0,-5-3 0,-4-3 0,-84 106 0,118-177 0,-1-2 0,-36 30 0,35-34 0,2 1 0,-42 50 0,15-11 0,-83 78 0,-17 18 0,124-118 0,1 1 0,2 1 0,-35 79 0,51-98 0,-35 77 0,31-62 0,-3-2 0,-1 0 0,-45 66 0,14-36 0,26-34 0,-1-2 0,-2 0 0,-34 31 0,24-32 0,16-15 0,1 1 0,0 0 0,2 2 0,0 0 0,1 2 0,-23 38 0,-6 31 0,25-45 0,-2-1 0,-2-2 0,-50 65 0,29-57 0,20-23 0,1 2 0,-44 67 0,-61 107 0,22-38 0,61-96 0,-3-2 0,-62 64 0,73-86 0,-43 40 0,76-79 0,0 0 0,-1 0 0,-1-1 0,1-1 0,-1 0 0,-13 7 0,12-7 0,1 0 0,0 0 0,0 1 0,0 0 0,-13 15 0,-8 14 0,-2-2 0,-1-2 0,-1-1 0,-43 29 0,22-30 72,28-18-1509,9-2-5389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9:31:55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9:31:56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763" cy="35560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8127" y="0"/>
            <a:ext cx="4068763" cy="35560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ADC80DC7-B130-43FF-9367-2F59D821C74B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213" y="3373440"/>
            <a:ext cx="7512050" cy="3195637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6877"/>
            <a:ext cx="4068763" cy="354013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8127" y="6746877"/>
            <a:ext cx="4068763" cy="354013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BC156DDE-9C19-40C6-B7CE-2F4FC405C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4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6DDE-9C19-40C6-B7CE-2F4FC405C87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6DDE-9C19-40C6-B7CE-2F4FC405C87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3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56DDE-9C19-40C6-B7CE-2F4FC405C87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9B3-D9BD-4FE0-A9F0-43A619468749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AE59-B102-4B31-87C3-284CE0F16B6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9B3-D9BD-4FE0-A9F0-43A619468749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AE59-B102-4B31-87C3-284CE0F16B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9B3-D9BD-4FE0-A9F0-43A619468749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AE59-B102-4B31-87C3-284CE0F16B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9B3-D9BD-4FE0-A9F0-43A619468749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AE59-B102-4B31-87C3-284CE0F16B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9B3-D9BD-4FE0-A9F0-43A619468749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AE59-B102-4B31-87C3-284CE0F16B6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9B3-D9BD-4FE0-A9F0-43A619468749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AE59-B102-4B31-87C3-284CE0F16B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9B3-D9BD-4FE0-A9F0-43A619468749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AE59-B102-4B31-87C3-284CE0F16B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9B3-D9BD-4FE0-A9F0-43A619468749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AE59-B102-4B31-87C3-284CE0F16B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9B3-D9BD-4FE0-A9F0-43A619468749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AE59-B102-4B31-87C3-284CE0F16B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9B3-D9BD-4FE0-A9F0-43A619468749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AE59-B102-4B31-87C3-284CE0F16B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9B3-D9BD-4FE0-A9F0-43A619468749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36AE59-B102-4B31-87C3-284CE0F16B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A519B3-D9BD-4FE0-A9F0-43A619468749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36AE59-B102-4B31-87C3-284CE0F16B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hemdata.com/products/dawn/dawn-inspecto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emdata.com/consult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emdata.com/products/dawn/dawn-inspector/" TargetMode="External"/><Relationship Id="rId2" Type="http://schemas.openxmlformats.org/officeDocument/2006/relationships/hyperlink" Target="mailto:rickw@hemdata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hemdat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066800"/>
            <a:ext cx="8229600" cy="22154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effectLst/>
              </a:rPr>
              <a:t>OBD Inspection Tool </a:t>
            </a:r>
            <a:br>
              <a:rPr lang="en-US" sz="4000" dirty="0">
                <a:effectLst/>
              </a:rPr>
            </a:br>
            <a:r>
              <a:rPr lang="en-US" sz="4000" dirty="0">
                <a:effectLst/>
              </a:rPr>
              <a:t>with Tampering Detection</a:t>
            </a:r>
            <a:br>
              <a:rPr lang="en-US" sz="4000" dirty="0">
                <a:effectLst/>
              </a:rPr>
            </a:b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Presentation to I/M Solutions Forum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066800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3000"/>
              </a:spcBef>
            </a:pPr>
            <a:r>
              <a:rPr lang="en-US" sz="3200" b="1" dirty="0"/>
              <a:t>May 2023</a:t>
            </a:r>
          </a:p>
          <a:p>
            <a:pPr algn="ctr"/>
            <a:r>
              <a:rPr lang="en-US" sz="3200" b="1" dirty="0"/>
              <a:t>Richard  Walter, PE</a:t>
            </a:r>
          </a:p>
        </p:txBody>
      </p:sp>
      <p:pic>
        <p:nvPicPr>
          <p:cNvPr id="1028" name="Picture 4" descr="HEM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59" y="3622967"/>
            <a:ext cx="2837329" cy="7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9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F9C6-DCA1-A9AE-327B-74C379F9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Autofit/>
          </a:bodyPr>
          <a:lstStyle/>
          <a:p>
            <a:pPr algn="ctr"/>
            <a:r>
              <a:rPr lang="en-US" sz="3200" b="0" i="0" dirty="0">
                <a:effectLst/>
                <a:latin typeface="Lucida Grande"/>
              </a:rPr>
              <a:t>DAWN OBD Inspector</a:t>
            </a:r>
            <a:r>
              <a:rPr lang="en-US" sz="3200" b="0" i="0" baseline="30000" dirty="0">
                <a:effectLst/>
                <a:latin typeface="Lucida Grande"/>
              </a:rPr>
              <a:t>TM</a:t>
            </a:r>
            <a:r>
              <a:rPr lang="en-US" sz="3200" b="0" i="0" dirty="0">
                <a:effectLst/>
                <a:latin typeface="Lucida Grande"/>
              </a:rPr>
              <a:t> is designed for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9D57-272E-74E3-A4C9-9B7C61DB7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Tampering studies and programs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Future f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ederal and state I/M programs </a:t>
            </a:r>
          </a:p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Service and repair technicians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R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esearchers 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ompanies who resell or buy trucks and off-road vehicles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88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7EB0-C60A-BAC3-A030-A1DB87912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000" b="0" i="0" dirty="0">
                <a:effectLst/>
                <a:latin typeface="Lucida Grande"/>
              </a:rPr>
              <a:t>DAWN OBD Inspector</a:t>
            </a:r>
            <a:r>
              <a:rPr lang="en-US" sz="4000" b="0" i="0" baseline="30000" dirty="0">
                <a:effectLst/>
                <a:latin typeface="Lucida Grande"/>
              </a:rPr>
              <a:t>TM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57231-3724-7A8F-4502-2CEC50F7E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all diagnostic data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0866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J1979 &amp; J1979-2 Test Modes (Service IDs), </a:t>
            </a:r>
          </a:p>
          <a:p>
            <a:pPr marL="70866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J1939 Diagnostic Messages (DMs), and </a:t>
            </a:r>
          </a:p>
          <a:p>
            <a:pPr marL="70866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 related parameters (SPNs &amp; PIDs)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4340" indent="-342900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J1939 and J1979 data formats are quite different. Complications: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sent by multiple controllers.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 parameters need to be requested in J1939; 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J1979 requires requests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434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 Data's has the ability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provide the required data needed for any specific I/M OBD program. </a:t>
            </a:r>
            <a:r>
              <a:rPr lang="en-US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Adaptable to various jurisdictions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8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3C6E-6460-C065-9E76-9D5D2B7A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89611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DAWN </a:t>
            </a:r>
            <a:r>
              <a:rPr lang="en-US" sz="4800" dirty="0"/>
              <a:t>OBD Inspector™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9717-C3C7-C096-B6F7-FC512716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DAWN Mini Streamer™ </a:t>
            </a:r>
            <a:r>
              <a:rPr lang="en-US" u="sng" dirty="0"/>
              <a:t>hardware</a:t>
            </a:r>
            <a:r>
              <a:rPr lang="en-US" dirty="0"/>
              <a:t> (dongle)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DAWN OBD Inspector™ </a:t>
            </a:r>
            <a:r>
              <a:rPr lang="en-US" u="sng" dirty="0"/>
              <a:t>software</a:t>
            </a:r>
            <a:r>
              <a:rPr lang="en-US" dirty="0"/>
              <a:t> (app)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iPad or iPhone; PC supported in the near future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HD-OBD Inspector Dashboard™ </a:t>
            </a:r>
            <a:br>
              <a:rPr lang="en-US" dirty="0"/>
            </a:br>
            <a:r>
              <a:rPr lang="en-US" dirty="0"/>
              <a:t>(database of 75,000 inspections) - Optional</a:t>
            </a:r>
          </a:p>
        </p:txBody>
      </p:sp>
    </p:spTree>
    <p:extLst>
      <p:ext uri="{BB962C8B-B14F-4D97-AF65-F5344CB8AC3E}">
        <p14:creationId xmlns:p14="http://schemas.microsoft.com/office/powerpoint/2010/main" val="382795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B3DE-960F-B545-8E88-3D67313F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HEM Data’s DAWN Mini Streamer™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E726A-DE33-9BF3-58BF-C52159664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Conveniently </a:t>
            </a:r>
            <a:r>
              <a:rPr lang="en-US" sz="2200" u="sng" dirty="0"/>
              <a:t>fits directly on the 9-pin J1939 connector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An adapter cable works for the 16-pin J1962 automotive connector or a non-standard connector</a:t>
            </a:r>
          </a:p>
          <a:p>
            <a:pPr>
              <a:spcAft>
                <a:spcPts val="1200"/>
              </a:spcAft>
            </a:pPr>
            <a:r>
              <a:rPr lang="en-US" sz="2200" u="sng" dirty="0"/>
              <a:t>Baud rates</a:t>
            </a:r>
            <a:r>
              <a:rPr lang="en-US" sz="2200" dirty="0"/>
              <a:t> of 250k, 500k, and 1000k are </a:t>
            </a:r>
            <a:r>
              <a:rPr lang="en-US" sz="2200" u="sng" dirty="0"/>
              <a:t>automatically detected</a:t>
            </a:r>
          </a:p>
          <a:p>
            <a:pPr>
              <a:spcAft>
                <a:spcPts val="1200"/>
              </a:spcAft>
            </a:pPr>
            <a:r>
              <a:rPr lang="en-US" sz="2200" u="sng" dirty="0"/>
              <a:t>Wirelessly</a:t>
            </a:r>
            <a:r>
              <a:rPr lang="en-US" sz="2200" dirty="0"/>
              <a:t> sends vehicle data to the DAWN OBD Inspector</a:t>
            </a:r>
            <a:r>
              <a:rPr lang="en-US" sz="2400" dirty="0"/>
              <a:t>™</a:t>
            </a:r>
            <a:r>
              <a:rPr lang="en-US" sz="2200" dirty="0"/>
              <a:t> app.</a:t>
            </a:r>
            <a:br>
              <a:rPr lang="en-US" sz="2200" dirty="0"/>
            </a:br>
            <a:r>
              <a:rPr lang="en-US" sz="2200" dirty="0"/>
              <a:t>Therefore, test personnel </a:t>
            </a:r>
            <a:r>
              <a:rPr lang="en-US" sz="2200" u="sng" dirty="0"/>
              <a:t>don’t need to climb into the cab</a:t>
            </a:r>
            <a:r>
              <a:rPr lang="en-US" sz="2200" dirty="0"/>
              <a:t>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2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1E2DA-0514-76D6-DD38-777CB2EB9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909947"/>
            <a:ext cx="2590800" cy="1234440"/>
          </a:xfrm>
          <a:prstGeom prst="rect">
            <a:avLst/>
          </a:prstGeom>
          <a:ln>
            <a:solidFill>
              <a:srgbClr val="777777"/>
            </a:solidFill>
          </a:ln>
        </p:spPr>
      </p:pic>
    </p:spTree>
    <p:extLst>
      <p:ext uri="{BB962C8B-B14F-4D97-AF65-F5344CB8AC3E}">
        <p14:creationId xmlns:p14="http://schemas.microsoft.com/office/powerpoint/2010/main" val="429393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9131-B031-10B0-0DCE-BC3ABFA2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Real-Time Field Test Data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CB22A-49A1-9CAE-8661-767812DB7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1295400"/>
            <a:ext cx="3200400" cy="5059525"/>
          </a:xfrm>
        </p:spPr>
        <p:txBody>
          <a:bodyPr>
            <a:normAutofit/>
          </a:bodyPr>
          <a:lstStyle/>
          <a:p>
            <a:r>
              <a:rPr lang="en-US" sz="2000" dirty="0"/>
              <a:t>Reports key live data.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Provides feedback to the user that the test is working</a:t>
            </a:r>
          </a:p>
          <a:p>
            <a:r>
              <a:rPr lang="en-US" sz="2000" dirty="0"/>
              <a:t>Status bar shows testing progress</a:t>
            </a:r>
          </a:p>
          <a:p>
            <a:r>
              <a:rPr lang="en-US" sz="2000" dirty="0"/>
              <a:t>Separate status bars for J1939 &amp; J1979</a:t>
            </a:r>
          </a:p>
        </p:txBody>
      </p:sp>
      <p:pic>
        <p:nvPicPr>
          <p:cNvPr id="1026" name="Picture 2" descr="https://hemdata.com/wp-content/uploads/2022/inspector-s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600450" cy="55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EB0C40-1B5C-37F8-6251-00FBC09B7295}"/>
                  </a:ext>
                </a:extLst>
              </p14:cNvPr>
              <p14:cNvContentPartPr/>
              <p14:nvPr/>
            </p14:nvContentPartPr>
            <p14:xfrm>
              <a:off x="2468063" y="3434145"/>
              <a:ext cx="3073680" cy="2854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EB0C40-1B5C-37F8-6251-00FBC09B72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9423" y="3425505"/>
                <a:ext cx="3091320" cy="28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BB83C6-D8F6-EA91-5855-63743EEE1FDB}"/>
                  </a:ext>
                </a:extLst>
              </p14:cNvPr>
              <p14:cNvContentPartPr/>
              <p14:nvPr/>
            </p14:nvContentPartPr>
            <p14:xfrm>
              <a:off x="3841103" y="3969465"/>
              <a:ext cx="1823760" cy="2292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BB83C6-D8F6-EA91-5855-63743EEE1F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2103" y="3960825"/>
                <a:ext cx="1841400" cy="23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6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325B-6C29-FCBF-2107-FE8CBE8B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Immediate Test Results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EE156-B120-D82F-01AC-B74D27F95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7812" y="1676400"/>
            <a:ext cx="3828988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VIN &amp; other vehicle info + </a:t>
            </a:r>
            <a:br>
              <a:rPr lang="en-US" sz="1900" dirty="0"/>
            </a:br>
            <a:r>
              <a:rPr lang="en-US" sz="1900" dirty="0"/>
              <a:t>test date &amp; time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Vehicle compared to similar vehicles averaged per year</a:t>
            </a:r>
            <a:br>
              <a:rPr lang="en-US" sz="1900" dirty="0"/>
            </a:br>
            <a:r>
              <a:rPr lang="en-US" sz="1900" dirty="0"/>
              <a:t>- Total miles, hours, idling, fuel used</a:t>
            </a:r>
            <a:br>
              <a:rPr lang="en-US" sz="1900" dirty="0"/>
            </a:br>
            <a:endParaRPr lang="en-US" sz="1900" dirty="0"/>
          </a:p>
          <a:p>
            <a:pPr marL="0" indent="0">
              <a:buNone/>
            </a:pPr>
            <a:br>
              <a:rPr lang="en-US" sz="1900" dirty="0"/>
            </a:br>
            <a:r>
              <a:rPr lang="en-US" sz="1900" dirty="0"/>
              <a:t>Averages over vehicle’s life</a:t>
            </a:r>
            <a:br>
              <a:rPr lang="en-US" sz="1900" dirty="0"/>
            </a:br>
            <a:r>
              <a:rPr lang="en-US" sz="1900" dirty="0"/>
              <a:t>MPG, MPH, RPM compared to group</a:t>
            </a:r>
            <a:br>
              <a:rPr lang="en-US" sz="1900" dirty="0"/>
            </a:br>
            <a:endParaRPr lang="en-US" sz="1900" dirty="0"/>
          </a:p>
          <a:p>
            <a:pPr marL="0" indent="0">
              <a:buNone/>
            </a:pPr>
            <a:r>
              <a:rPr lang="en-US" sz="1900" dirty="0"/>
              <a:t>Test conditions: temps, oil pressure and battery voltage</a:t>
            </a:r>
            <a:br>
              <a:rPr lang="en-US" sz="1900" dirty="0"/>
            </a:br>
            <a:br>
              <a:rPr lang="en-US" sz="1900" dirty="0"/>
            </a:br>
            <a:r>
              <a:rPr lang="en-US" sz="1900" dirty="0"/>
              <a:t>Inspection results: pass/fail, MIL on, incomplete, or tampered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8F5F3AD-4113-267E-6F64-7F70E3E9FB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5773" y="1371600"/>
            <a:ext cx="4162039" cy="5181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E4993B0-132A-0696-2510-AC11B687CFE0}"/>
              </a:ext>
            </a:extLst>
          </p:cNvPr>
          <p:cNvGrpSpPr/>
          <p:nvPr/>
        </p:nvGrpSpPr>
        <p:grpSpPr>
          <a:xfrm>
            <a:off x="5895600" y="2237910"/>
            <a:ext cx="360" cy="360"/>
            <a:chOff x="5895600" y="223791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A0461FD-5E42-4DB4-553B-E148FC6E189D}"/>
                    </a:ext>
                  </a:extLst>
                </p14:cNvPr>
                <p14:cNvContentPartPr/>
                <p14:nvPr/>
              </p14:nvContentPartPr>
              <p14:xfrm>
                <a:off x="5895600" y="223791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A0461FD-5E42-4DB4-553B-E148FC6E189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86600" y="22289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3CFA243-6D19-7EE1-615A-2F3CB2180DA2}"/>
                    </a:ext>
                  </a:extLst>
                </p14:cNvPr>
                <p14:cNvContentPartPr/>
                <p14:nvPr/>
              </p14:nvContentPartPr>
              <p14:xfrm>
                <a:off x="5895600" y="2237910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3CFA243-6D19-7EE1-615A-2F3CB2180DA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86600" y="22289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7A7DD2C-0A82-6ABB-9A45-E4E417DB18B3}"/>
              </a:ext>
            </a:extLst>
          </p:cNvPr>
          <p:cNvSpPr txBox="1"/>
          <p:nvPr/>
        </p:nvSpPr>
        <p:spPr>
          <a:xfrm>
            <a:off x="5226360" y="2237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EC7E-0487-D773-9DCF-8D583A0D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DAWN OBD Inspector with TamperDetect™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E3365-0E7B-EDD0-73E0-5C371ACD5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US" sz="2400" u="sng" dirty="0"/>
              <a:t>Detect and report tampering</a:t>
            </a:r>
          </a:p>
          <a:p>
            <a:pPr>
              <a:spcAft>
                <a:spcPts val="1600"/>
              </a:spcAft>
            </a:pPr>
            <a:r>
              <a:rPr lang="en-US" sz="2400" dirty="0"/>
              <a:t>HEM Data developed a </a:t>
            </a:r>
            <a:r>
              <a:rPr lang="en-US" sz="2400" u="sng" dirty="0"/>
              <a:t>proprietary tampering algorithm</a:t>
            </a:r>
          </a:p>
          <a:p>
            <a:pPr>
              <a:spcAft>
                <a:spcPts val="1600"/>
              </a:spcAft>
            </a:pPr>
            <a:r>
              <a:rPr lang="en-US" sz="2400" u="sng" dirty="0"/>
              <a:t>Currently used</a:t>
            </a:r>
            <a:r>
              <a:rPr lang="en-US" sz="2400" dirty="0"/>
              <a:t> by HD and MD vehicle resellers</a:t>
            </a:r>
          </a:p>
          <a:p>
            <a:pPr>
              <a:spcAft>
                <a:spcPts val="1600"/>
              </a:spcAft>
            </a:pPr>
            <a:r>
              <a:rPr lang="en-US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https://hemdata.com/products/dawn/dawn-inspector/</a:t>
            </a:r>
            <a:endParaRPr lang="en-US" sz="2400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6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and report pass/fail </a:t>
            </a: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jurisdiction‘s requirements (optional)</a:t>
            </a:r>
          </a:p>
          <a:p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1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30D0-4C4E-4C01-757E-EC08BEB7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b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</a:b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HD-OBD Inspector Dashboard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TM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E888-0C04-878F-2AF0-E19AC0EF8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lnSpcReduction="10000"/>
          </a:bodyPr>
          <a:lstStyle/>
          <a:p>
            <a:pPr>
              <a:spcAft>
                <a:spcPts val="1600"/>
              </a:spcAft>
            </a:pPr>
            <a:r>
              <a:rPr lang="en-US" sz="2400" u="sng" dirty="0"/>
              <a:t>75,000</a:t>
            </a:r>
            <a:r>
              <a:rPr lang="en-US" sz="2400" dirty="0"/>
              <a:t> HD vehicle </a:t>
            </a:r>
            <a:r>
              <a:rPr lang="en-US" sz="2400" u="sng" dirty="0"/>
              <a:t>inspections</a:t>
            </a:r>
            <a:r>
              <a:rPr lang="en-US" sz="2400" dirty="0"/>
              <a:t> are stored in an HEM Data </a:t>
            </a:r>
            <a:r>
              <a:rPr lang="en-US" sz="2400" u="sng" dirty="0"/>
              <a:t>database</a:t>
            </a:r>
          </a:p>
          <a:p>
            <a:pPr>
              <a:spcAft>
                <a:spcPts val="1600"/>
              </a:spcAft>
            </a:pPr>
            <a:r>
              <a:rPr lang="en-US" sz="2400" u="sng" dirty="0"/>
              <a:t>150 inspectors</a:t>
            </a:r>
            <a:r>
              <a:rPr lang="en-US" sz="2400" dirty="0"/>
              <a:t> currently performing inspections, so database keeps growing </a:t>
            </a:r>
          </a:p>
          <a:p>
            <a:pPr>
              <a:spcAft>
                <a:spcPts val="1600"/>
              </a:spcAft>
            </a:pPr>
            <a:r>
              <a:rPr lang="en-US" sz="2400" u="sng" dirty="0"/>
              <a:t>Dashboard</a:t>
            </a:r>
            <a:r>
              <a:rPr lang="en-US" sz="2400" dirty="0"/>
              <a:t> to analyze and display inspections</a:t>
            </a:r>
          </a:p>
          <a:p>
            <a:pPr>
              <a:spcAft>
                <a:spcPts val="1600"/>
              </a:spcAft>
            </a:pPr>
            <a:r>
              <a:rPr lang="en-US" sz="2400" u="sng" dirty="0"/>
              <a:t>Mine data </a:t>
            </a:r>
            <a:r>
              <a:rPr lang="en-US" sz="2400" dirty="0"/>
              <a:t>to identify stations and inspectors engaging in fraud (false data), and determine the extent of vehicle tampering, etc.</a:t>
            </a:r>
          </a:p>
          <a:p>
            <a:pPr>
              <a:spcAft>
                <a:spcPts val="1600"/>
              </a:spcAft>
            </a:pPr>
            <a:r>
              <a:rPr lang="en-US" sz="2400" dirty="0"/>
              <a:t>Support </a:t>
            </a:r>
            <a:r>
              <a:rPr lang="en-US" sz="2400" u="sng" dirty="0"/>
              <a:t>compliance and enforcement</a:t>
            </a:r>
            <a:r>
              <a:rPr lang="en-US" sz="2400" dirty="0"/>
              <a:t>. </a:t>
            </a:r>
            <a:endParaRPr lang="en-US" sz="2400" u="sng" dirty="0"/>
          </a:p>
          <a:p>
            <a:pPr marL="0" indent="0">
              <a:spcAft>
                <a:spcPts val="1600"/>
              </a:spcAft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C9A0-400D-5109-0D1A-3E34A80D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Validation of Tampering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734B4-3F4E-B545-8B0B-19CE3F1C1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600"/>
              </a:spcAft>
            </a:pPr>
            <a:r>
              <a:rPr lang="en-US" sz="2400" dirty="0"/>
              <a:t>HEM Data </a:t>
            </a:r>
            <a:r>
              <a:rPr lang="en-US" sz="2400" u="sng" dirty="0"/>
              <a:t>working with inspectors to validate</a:t>
            </a:r>
            <a:r>
              <a:rPr lang="en-US" sz="2400" i="1" dirty="0"/>
              <a:t> </a:t>
            </a:r>
            <a:r>
              <a:rPr lang="en-US" sz="2400" dirty="0"/>
              <a:t>our data (known customers (reputable or not), some confess, visual inspection)</a:t>
            </a:r>
          </a:p>
          <a:p>
            <a:r>
              <a:rPr lang="en-US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EPA/ERG is conducting an independent, validation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study on HEM Data’s algorithm</a:t>
            </a:r>
          </a:p>
          <a:p>
            <a:pPr lvl="1"/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Test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ond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ucted during the week of February 27</a:t>
            </a:r>
            <a:r>
              <a:rPr lang="en-US" sz="22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Report out in June</a:t>
            </a:r>
          </a:p>
          <a:p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8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History DAWN OBD Inspector</a:t>
            </a:r>
            <a:r>
              <a:rPr lang="en-US" sz="4000" baseline="30000" dirty="0"/>
              <a:t>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2014:  Inspection company </a:t>
            </a:r>
            <a:r>
              <a:rPr lang="en-US" u="sng" dirty="0"/>
              <a:t>initially contacts </a:t>
            </a:r>
            <a:r>
              <a:rPr lang="en-US" dirty="0"/>
              <a:t>HEM Data</a:t>
            </a:r>
          </a:p>
          <a:p>
            <a:pPr>
              <a:spcAft>
                <a:spcPts val="1200"/>
              </a:spcAft>
            </a:pPr>
            <a:r>
              <a:rPr lang="en-US" dirty="0"/>
              <a:t>2016:  </a:t>
            </a:r>
            <a:r>
              <a:rPr lang="en-US" u="sng" dirty="0"/>
              <a:t>First prototype </a:t>
            </a:r>
            <a:r>
              <a:rPr lang="en-US" dirty="0"/>
              <a:t>delivered </a:t>
            </a:r>
          </a:p>
          <a:p>
            <a:pPr>
              <a:spcAft>
                <a:spcPts val="1200"/>
              </a:spcAft>
            </a:pPr>
            <a:r>
              <a:rPr lang="en-US" dirty="0"/>
              <a:t>2017:  </a:t>
            </a:r>
            <a:r>
              <a:rPr lang="en-US" u="sng" dirty="0"/>
              <a:t>25 inspectors </a:t>
            </a:r>
            <a:r>
              <a:rPr lang="en-US" dirty="0"/>
              <a:t>start to use the tool; data is stored in a </a:t>
            </a:r>
            <a:r>
              <a:rPr lang="en-US" u="sng" dirty="0"/>
              <a:t>database</a:t>
            </a:r>
            <a:r>
              <a:rPr lang="en-US" dirty="0"/>
              <a:t>, a </a:t>
            </a:r>
            <a:r>
              <a:rPr lang="en-US" u="sng" dirty="0"/>
              <a:t>report</a:t>
            </a:r>
            <a:r>
              <a:rPr lang="en-US" dirty="0"/>
              <a:t> issued for each vehicle</a:t>
            </a:r>
          </a:p>
          <a:p>
            <a:pPr>
              <a:spcAft>
                <a:spcPts val="1200"/>
              </a:spcAft>
            </a:pPr>
            <a:r>
              <a:rPr lang="en-US" dirty="0"/>
              <a:t>2019:  iPad app is </a:t>
            </a:r>
            <a:r>
              <a:rPr lang="en-US" u="sng" dirty="0"/>
              <a:t>acquiring all J1939 &amp; J1979 data</a:t>
            </a:r>
          </a:p>
          <a:p>
            <a:pPr>
              <a:spcAft>
                <a:spcPts val="1200"/>
              </a:spcAft>
            </a:pPr>
            <a:r>
              <a:rPr lang="en-US" dirty="0"/>
              <a:t>2019:  HD-OBD Inspector™ Dashboard has </a:t>
            </a:r>
            <a:r>
              <a:rPr lang="en-US" u="sng" dirty="0"/>
              <a:t>advanced queries and reports</a:t>
            </a:r>
          </a:p>
          <a:p>
            <a:pPr>
              <a:spcAft>
                <a:spcPts val="1200"/>
              </a:spcAft>
            </a:pPr>
            <a:r>
              <a:rPr lang="en-US" dirty="0"/>
              <a:t>2020:  Number of </a:t>
            </a:r>
            <a:r>
              <a:rPr lang="en-US" u="sng" dirty="0"/>
              <a:t>inspectors grew from 25 to 100</a:t>
            </a:r>
          </a:p>
          <a:p>
            <a:pPr>
              <a:spcAft>
                <a:spcPts val="1200"/>
              </a:spcAft>
            </a:pPr>
            <a:r>
              <a:rPr lang="en-US" dirty="0"/>
              <a:t>2022:  </a:t>
            </a:r>
            <a:r>
              <a:rPr lang="en-US" u="sng" dirty="0"/>
              <a:t>Grew to 150 inspectors</a:t>
            </a:r>
          </a:p>
          <a:p>
            <a:pPr>
              <a:spcAft>
                <a:spcPts val="1200"/>
              </a:spcAft>
            </a:pPr>
            <a:r>
              <a:rPr lang="en-US" dirty="0"/>
              <a:t>2023:  Approaching </a:t>
            </a:r>
            <a:r>
              <a:rPr lang="en-US" u="sng" dirty="0"/>
              <a:t>75,000 HD vehicles in database</a:t>
            </a:r>
            <a:r>
              <a:rPr lang="en-US" dirty="0"/>
              <a:t>; adding 12,000/year </a:t>
            </a:r>
          </a:p>
          <a:p>
            <a:pPr>
              <a:spcAft>
                <a:spcPts val="1200"/>
              </a:spcAft>
            </a:pPr>
            <a:r>
              <a:rPr lang="en-US" dirty="0"/>
              <a:t>2023:  Number of inspectors growing to </a:t>
            </a:r>
            <a:r>
              <a:rPr lang="en-US" u="sng" dirty="0"/>
              <a:t>200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5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D6B8-AA2B-D17A-DDC4-08B8E1E8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Causes of High Emission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C7AED-4637-BC1D-7E51-AA0F9C8F6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920085"/>
            <a:ext cx="41910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   </a:t>
            </a:r>
            <a:r>
              <a:rPr lang="en-US" b="1" u="sng" dirty="0"/>
              <a:t>Problem</a:t>
            </a:r>
          </a:p>
          <a:p>
            <a:r>
              <a:rPr lang="en-US" u="sng" dirty="0"/>
              <a:t>Mal-Maintenance </a:t>
            </a:r>
            <a:br>
              <a:rPr lang="en-US" dirty="0"/>
            </a:br>
            <a:r>
              <a:rPr lang="en-US" dirty="0"/>
              <a:t>(inaction to repair vehicle) </a:t>
            </a:r>
          </a:p>
          <a:p>
            <a:endParaRPr lang="en-US" dirty="0"/>
          </a:p>
          <a:p>
            <a:r>
              <a:rPr lang="en-US" u="sng" dirty="0"/>
              <a:t>Non-Compliance </a:t>
            </a:r>
            <a:r>
              <a:rPr lang="en-US" dirty="0"/>
              <a:t>(actively modifying the vehicle)</a:t>
            </a:r>
          </a:p>
          <a:p>
            <a:endParaRPr lang="en-US" dirty="0"/>
          </a:p>
          <a:p>
            <a:r>
              <a:rPr lang="en-US" u="sng" dirty="0"/>
              <a:t>I/M Fraud </a:t>
            </a:r>
            <a:r>
              <a:rPr lang="en-US" dirty="0"/>
              <a:t>(the submitted data is not legitimate)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C338-B451-3B57-83E2-FDF601B18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1148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   </a:t>
            </a:r>
            <a:r>
              <a:rPr lang="en-US" b="1" u="sng" dirty="0"/>
              <a:t>Solution</a:t>
            </a:r>
          </a:p>
          <a:p>
            <a:r>
              <a:rPr lang="en-US" dirty="0"/>
              <a:t>I/M program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Tamper detection program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Fraud detection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1569940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All Major Vehicle Models Tested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Blue Bird</a:t>
            </a:r>
          </a:p>
          <a:p>
            <a:r>
              <a:rPr lang="en-US" sz="2200" dirty="0"/>
              <a:t>Capacity of Texas</a:t>
            </a:r>
          </a:p>
          <a:p>
            <a:r>
              <a:rPr lang="en-US" sz="2200" dirty="0"/>
              <a:t>Case IH</a:t>
            </a:r>
          </a:p>
          <a:p>
            <a:r>
              <a:rPr lang="en-US" sz="2200" dirty="0"/>
              <a:t>Caterpillar</a:t>
            </a:r>
          </a:p>
          <a:p>
            <a:r>
              <a:rPr lang="en-US" sz="2200" dirty="0"/>
              <a:t>Ford</a:t>
            </a:r>
          </a:p>
          <a:p>
            <a:r>
              <a:rPr lang="en-US" sz="2200" dirty="0"/>
              <a:t>Freightliner</a:t>
            </a:r>
          </a:p>
          <a:p>
            <a:r>
              <a:rPr lang="en-US" sz="2200" dirty="0"/>
              <a:t>GMC</a:t>
            </a:r>
          </a:p>
          <a:p>
            <a:r>
              <a:rPr lang="en-US" sz="2200" dirty="0"/>
              <a:t>Hino</a:t>
            </a:r>
          </a:p>
          <a:p>
            <a:r>
              <a:rPr lang="en-US" sz="2200" dirty="0"/>
              <a:t>International / Navistar</a:t>
            </a:r>
          </a:p>
          <a:p>
            <a:r>
              <a:rPr lang="en-US" sz="2200" dirty="0"/>
              <a:t>Kenworth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Mack</a:t>
            </a:r>
          </a:p>
          <a:p>
            <a:r>
              <a:rPr lang="en-US" sz="2200" dirty="0"/>
              <a:t>New Holland</a:t>
            </a:r>
          </a:p>
          <a:p>
            <a:r>
              <a:rPr lang="en-US" sz="2200" dirty="0"/>
              <a:t>Peterbilt</a:t>
            </a:r>
          </a:p>
          <a:p>
            <a:r>
              <a:rPr lang="en-US" sz="2200" dirty="0"/>
              <a:t>Provost</a:t>
            </a:r>
          </a:p>
          <a:p>
            <a:r>
              <a:rPr lang="en-US" sz="2200" dirty="0"/>
              <a:t>Spartan Motor Chassis</a:t>
            </a:r>
          </a:p>
          <a:p>
            <a:r>
              <a:rPr lang="en-US" sz="2200" dirty="0"/>
              <a:t>Sterling</a:t>
            </a:r>
          </a:p>
          <a:p>
            <a:r>
              <a:rPr lang="en-US" sz="2200" dirty="0"/>
              <a:t>Thomas Built</a:t>
            </a:r>
          </a:p>
          <a:p>
            <a:r>
              <a:rPr lang="en-US" sz="2200" dirty="0"/>
              <a:t>Volvo</a:t>
            </a:r>
          </a:p>
          <a:p>
            <a:r>
              <a:rPr lang="en-US" sz="2200" dirty="0"/>
              <a:t>Western Star</a:t>
            </a:r>
          </a:p>
        </p:txBody>
      </p:sp>
    </p:spTree>
    <p:extLst>
      <p:ext uri="{BB962C8B-B14F-4D97-AF65-F5344CB8AC3E}">
        <p14:creationId xmlns:p14="http://schemas.microsoft.com/office/powerpoint/2010/main" val="4247960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Inspector Dashboard Flowchart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577306"/>
            <a:ext cx="8229601" cy="321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912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+mj-lt"/>
              </a:rPr>
              <a:t>HD-OBD Inspector Dashboard</a:t>
            </a:r>
            <a:r>
              <a:rPr lang="en-US" sz="3600" baseline="30000" dirty="0"/>
              <a:t>TM</a:t>
            </a:r>
            <a:br>
              <a:rPr lang="en-US" sz="4400" dirty="0">
                <a:latin typeface="+mj-lt"/>
              </a:rPr>
            </a:br>
            <a:r>
              <a:rPr lang="en-US" sz="3600" dirty="0">
                <a:latin typeface="+mj-lt"/>
              </a:rPr>
              <a:t>One Database – Several Dashboards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u="sng" dirty="0">
                <a:latin typeface="+mj-lt"/>
              </a:rPr>
              <a:t>Available Parameters – </a:t>
            </a:r>
            <a:r>
              <a:rPr lang="en-US" sz="2200" b="1" u="sng" dirty="0">
                <a:solidFill>
                  <a:schemeClr val="accent1"/>
                </a:solidFill>
                <a:latin typeface="+mj-lt"/>
              </a:rPr>
              <a:t>EPA using to design HDV tests</a:t>
            </a:r>
          </a:p>
          <a:p>
            <a:pPr lvl="1"/>
            <a:r>
              <a:rPr lang="en-US" sz="2200" dirty="0">
                <a:latin typeface="+mj-lt"/>
              </a:rPr>
              <a:t>Find which parameters of interest are on a  HDV model</a:t>
            </a:r>
          </a:p>
          <a:p>
            <a:pPr lvl="1"/>
            <a:r>
              <a:rPr lang="en-US" sz="2200" dirty="0">
                <a:latin typeface="+mj-lt"/>
              </a:rPr>
              <a:t>Varies with model years and manufacturers</a:t>
            </a:r>
          </a:p>
          <a:p>
            <a:pPr lvl="1"/>
            <a:r>
              <a:rPr lang="en-US" sz="2200" dirty="0">
                <a:latin typeface="+mj-lt"/>
              </a:rPr>
              <a:t>Use commonly available parameters</a:t>
            </a:r>
            <a:br>
              <a:rPr lang="en-US" sz="2200" dirty="0">
                <a:latin typeface="+mj-lt"/>
              </a:rPr>
            </a:br>
            <a:endParaRPr lang="en-US" sz="2200" dirty="0">
              <a:latin typeface="+mj-lt"/>
            </a:endParaRPr>
          </a:p>
          <a:p>
            <a:pPr marL="0" indent="0">
              <a:buNone/>
            </a:pPr>
            <a:r>
              <a:rPr lang="en-US" sz="2200" b="1" u="sng" dirty="0">
                <a:latin typeface="+mj-lt"/>
              </a:rPr>
              <a:t>Focus on a Single Vehicle –</a:t>
            </a:r>
            <a:r>
              <a:rPr lang="en-US" sz="2200" b="1" u="sng" dirty="0">
                <a:solidFill>
                  <a:schemeClr val="accent1"/>
                </a:solidFill>
                <a:latin typeface="+mj-lt"/>
              </a:rPr>
              <a:t>Vehicle inspection</a:t>
            </a:r>
          </a:p>
          <a:p>
            <a:pPr lvl="1"/>
            <a:r>
              <a:rPr lang="en-US" sz="2200" dirty="0">
                <a:latin typeface="+mj-lt"/>
              </a:rPr>
              <a:t>Lists its DTCs, key parameters, and whether it passes inspection or has tampered emission equipment </a:t>
            </a:r>
            <a:br>
              <a:rPr lang="en-US" sz="2200" dirty="0">
                <a:latin typeface="+mj-lt"/>
              </a:rPr>
            </a:br>
            <a:endParaRPr lang="en-US" sz="2200" dirty="0">
              <a:latin typeface="+mj-lt"/>
            </a:endParaRPr>
          </a:p>
          <a:p>
            <a:pPr marL="0" indent="0">
              <a:buNone/>
            </a:pPr>
            <a:r>
              <a:rPr lang="en-US" sz="2200" b="1" u="sng" dirty="0">
                <a:latin typeface="+mj-lt"/>
              </a:rPr>
              <a:t>User-Defined Group of Vehicles – </a:t>
            </a:r>
            <a:r>
              <a:rPr lang="en-US" sz="2200" b="1" u="sng" dirty="0">
                <a:solidFill>
                  <a:schemeClr val="accent1"/>
                </a:solidFill>
                <a:latin typeface="+mj-lt"/>
              </a:rPr>
              <a:t>Define normal parameter ranges</a:t>
            </a:r>
          </a:p>
          <a:p>
            <a:pPr lvl="1"/>
            <a:r>
              <a:rPr lang="en-US" sz="2200" dirty="0">
                <a:latin typeface="+mj-lt"/>
              </a:rPr>
              <a:t>Determine “normal” vehicle activity </a:t>
            </a:r>
          </a:p>
          <a:p>
            <a:pPr lvl="1"/>
            <a:r>
              <a:rPr lang="en-US" sz="2200" dirty="0">
                <a:latin typeface="+mj-lt"/>
              </a:rPr>
              <a:t>Identify vehicle models with serious problems</a:t>
            </a:r>
          </a:p>
          <a:p>
            <a:pPr lvl="1"/>
            <a:r>
              <a:rPr lang="en-US" sz="2200" dirty="0">
                <a:latin typeface="+mj-lt"/>
              </a:rPr>
              <a:t>Quantify tampering &amp; mal-maintenance</a:t>
            </a:r>
          </a:p>
          <a:p>
            <a:pPr lvl="1"/>
            <a:r>
              <a:rPr lang="en-US" sz="2200" dirty="0">
                <a:latin typeface="+mj-lt"/>
              </a:rPr>
              <a:t>Improved </a:t>
            </a:r>
            <a:r>
              <a:rPr lang="en-US" sz="2200" dirty="0"/>
              <a:t>modeling – based on activity data</a:t>
            </a:r>
            <a:endParaRPr lang="en-US" sz="2200" dirty="0">
              <a:latin typeface="+mj-lt"/>
            </a:endParaRPr>
          </a:p>
          <a:p>
            <a:pPr marL="393192" lvl="1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488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18011"/>
          </a:xfrm>
        </p:spPr>
        <p:txBody>
          <a:bodyPr/>
          <a:lstStyle/>
          <a:p>
            <a:pPr algn="ctr"/>
            <a:r>
              <a:rPr lang="en-US" dirty="0"/>
              <a:t>Single Vehicle Inspection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920084"/>
            <a:ext cx="4495800" cy="4434840"/>
          </a:xfrm>
        </p:spPr>
        <p:txBody>
          <a:bodyPr>
            <a:normAutofit/>
          </a:bodyPr>
          <a:lstStyle/>
          <a:p>
            <a:r>
              <a:rPr lang="en-US" sz="2200" dirty="0"/>
              <a:t>List key parameters for vehicle</a:t>
            </a:r>
          </a:p>
          <a:p>
            <a:r>
              <a:rPr lang="en-US" sz="2200" dirty="0"/>
              <a:t>Report DTCs</a:t>
            </a:r>
          </a:p>
          <a:p>
            <a:r>
              <a:rPr lang="en-US" sz="2200" dirty="0"/>
              <a:t>Report Diagnostic Messages (DMs); determine if vehicle passes inspection</a:t>
            </a:r>
          </a:p>
          <a:p>
            <a:r>
              <a:rPr lang="en-US" sz="2200" dirty="0"/>
              <a:t>Compare the vehicle to a group</a:t>
            </a:r>
          </a:p>
          <a:p>
            <a:r>
              <a:rPr lang="en-US" sz="2200" dirty="0"/>
              <a:t>Provide vehicle inspection report</a:t>
            </a:r>
          </a:p>
          <a:p>
            <a:r>
              <a:rPr lang="en-US" sz="2200" dirty="0"/>
              <a:t>Identify tampering</a:t>
            </a:r>
          </a:p>
          <a:p>
            <a:r>
              <a:rPr lang="en-US" sz="2200" dirty="0"/>
              <a:t>Determine if the vehicle can be legally resold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352800" cy="340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332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/>
            <a:r>
              <a:rPr lang="en-US" dirty="0"/>
              <a:t>User-Defined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4572000" cy="4130040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Identify common DTCs for each vehicle model</a:t>
            </a:r>
          </a:p>
          <a:p>
            <a:r>
              <a:rPr lang="en-US" sz="2200" dirty="0"/>
              <a:t>Identify vehicle models with serious problems</a:t>
            </a:r>
          </a:p>
          <a:p>
            <a:r>
              <a:rPr lang="en-US" sz="2200" dirty="0"/>
              <a:t>Define vehicle activity by class and vocation</a:t>
            </a:r>
          </a:p>
          <a:p>
            <a:r>
              <a:rPr lang="en-US" sz="2200" dirty="0"/>
              <a:t>Define normal ranges to be used in Single Vehicle analysis</a:t>
            </a:r>
          </a:p>
          <a:p>
            <a:r>
              <a:rPr lang="en-US" sz="2200" dirty="0"/>
              <a:t>Indicate mal-maintenance or tampering when outside of normal ranges </a:t>
            </a:r>
          </a:p>
          <a:p>
            <a:r>
              <a:rPr lang="en-US" sz="2200" dirty="0"/>
              <a:t>Improve modeling / better dyno testing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7753"/>
            <a:ext cx="3704544" cy="287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161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4B61-B4B4-4B7F-6318-B5E207C5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Detect intermittent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2CE9C-7A8F-C94A-4C38-1FF94B311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>
            <a:normAutofit/>
          </a:bodyPr>
          <a:lstStyle/>
          <a:p>
            <a:pPr marL="43434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</a:t>
            </a:r>
            <a:r>
              <a:rPr lang="en-US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selects parameters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interest to log based on the problem</a:t>
            </a:r>
          </a:p>
          <a:p>
            <a:pPr marL="43434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technician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temporarily installs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 Data’s data logger</a:t>
            </a:r>
          </a:p>
          <a:p>
            <a:pPr marL="43434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 vehicle operation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normal operation </a:t>
            </a:r>
          </a:p>
          <a:p>
            <a:pPr marL="43434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file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problem occurred</a:t>
            </a:r>
          </a:p>
          <a:p>
            <a:pPr marL="43434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are on HEM Data’s website at </a:t>
            </a:r>
            <a:r>
              <a:rPr lang="en-US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https://hemdata.com/consulting/</a:t>
            </a:r>
            <a:endParaRPr lang="en-US" sz="2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8D6DC-E881-EC2B-2574-32B3B4894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800600"/>
            <a:ext cx="1447800" cy="1606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5EF9B-D8CD-2377-4CD4-D79C240BB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906038"/>
            <a:ext cx="1652159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8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960A-CF5C-E4CA-6F26-E70EE352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HEM Data consults on </a:t>
            </a:r>
            <a:br>
              <a:rPr lang="en-US" sz="4000" dirty="0"/>
            </a:br>
            <a:r>
              <a:rPr lang="en-US" sz="4000" dirty="0"/>
              <a:t>acquiring and analyzing OBD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66ED-70E2-6DD2-4466-5FB6A085D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34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multiple year support contracts with EPA starting six years ago</a:t>
            </a:r>
          </a:p>
          <a:p>
            <a:pPr marL="43434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EPA and CARB have acquired over 800 HEM Data loggers </a:t>
            </a:r>
          </a:p>
          <a:p>
            <a:pPr marL="43434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SAE has published two books written by HEM Data on acquiring OBD and CAN data from LD and HD vehicles. SAE has requested additional publications from HEM Data. </a:t>
            </a:r>
          </a:p>
          <a:p>
            <a:pPr marL="9144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0CF8B-CA6F-9C56-95BD-47DD8F49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129666"/>
            <a:ext cx="1600200" cy="2283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9B8F3E-45F0-3CD8-0C8B-70EEFE9D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4126844"/>
            <a:ext cx="1524000" cy="2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1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DE69-E881-2E13-6C75-0B0C3FB2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4493A-71A4-228D-6561-411A08DC8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DAWN OBD Inspector™</a:t>
            </a:r>
            <a:endParaRPr lang="en-US" sz="2400" b="1" i="1" baseline="30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/>
              <a:t>Is about to be certified by CARB for their HD I/M program</a:t>
            </a:r>
          </a:p>
          <a:p>
            <a:r>
              <a:rPr lang="en-US" sz="2400" dirty="0"/>
              <a:t>Is adaptable to needs of other jurisdictions for diesel testing</a:t>
            </a:r>
          </a:p>
          <a:p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DAWN OBD Inspector™</a:t>
            </a:r>
            <a:r>
              <a:rPr lang="en-US" sz="2400" b="1" i="1" baseline="30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TamperDetect™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Is being validated by EPA/ERG and HEM Data’s customer feedback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Is </a:t>
            </a:r>
            <a:r>
              <a:rPr lang="en-US" sz="2400" u="sng" dirty="0"/>
              <a:t>available now</a:t>
            </a:r>
            <a:r>
              <a:rPr lang="en-US" sz="2400" dirty="0"/>
              <a:t> to all 50 states to detect diesel tampering</a:t>
            </a:r>
          </a:p>
          <a:p>
            <a:endParaRPr lang="en-US" sz="2400" dirty="0"/>
          </a:p>
          <a:p>
            <a:endParaRPr lang="en-US" sz="2400" b="1" i="1" baseline="30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i="1" baseline="30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64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Questions / 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70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300" dirty="0"/>
              <a:t>Richard Walter, P.E.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hlinkClick r:id="rId2"/>
              </a:rPr>
              <a:t>rickw@hemdata.com</a:t>
            </a:r>
            <a:endParaRPr lang="en-US" sz="17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u="sng" dirty="0"/>
              <a:t>HEM Data</a:t>
            </a:r>
          </a:p>
          <a:p>
            <a:pPr marL="0" indent="0">
              <a:buNone/>
            </a:pPr>
            <a:r>
              <a:rPr lang="en-US" sz="1700" dirty="0"/>
              <a:t>17320 Twelve Mile Road</a:t>
            </a:r>
          </a:p>
          <a:p>
            <a:pPr marL="0" indent="0">
              <a:buNone/>
            </a:pPr>
            <a:r>
              <a:rPr lang="en-US" sz="1700" dirty="0"/>
              <a:t>Southfield, MI 48076-2105      </a:t>
            </a:r>
          </a:p>
          <a:p>
            <a:pPr marL="0" indent="0">
              <a:buNone/>
            </a:pPr>
            <a:r>
              <a:rPr lang="en-US" sz="1700" dirty="0"/>
              <a:t>                                                       </a:t>
            </a:r>
            <a:r>
              <a:rPr lang="en-US" sz="1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https://hemdata.com/products/dawn/dawn-inspector/</a:t>
            </a:r>
            <a:endParaRPr lang="en-US" sz="1800" b="1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dirty="0"/>
              <a:t>248 559-5607 x111</a:t>
            </a:r>
          </a:p>
          <a:p>
            <a:pPr marL="0" indent="0">
              <a:buNone/>
            </a:pPr>
            <a:r>
              <a:rPr lang="en-US" sz="1700" dirty="0"/>
              <a:t>800 436- 4330</a:t>
            </a:r>
          </a:p>
          <a:p>
            <a:pPr marL="0" indent="0">
              <a:buNone/>
            </a:pPr>
            <a:r>
              <a:rPr lang="en-US" sz="1700" dirty="0">
                <a:hlinkClick r:id="rId4"/>
              </a:rPr>
              <a:t>www.hemdata.com</a:t>
            </a:r>
            <a:endParaRPr lang="en-US" sz="17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4" descr="HEM D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78745"/>
            <a:ext cx="2895600" cy="7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9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52D5-7910-17DC-8FCC-0D5D6638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</a:t>
            </a:r>
            <a:r>
              <a:rPr lang="en-US" sz="4400" dirty="0"/>
              <a:t>/M &amp; Tamper Detection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9BA03-7FD4-8076-3DC8-FA21881F3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u="sng" dirty="0"/>
              <a:t>I/M Inspection – pass/fail or incomplete</a:t>
            </a:r>
            <a:br>
              <a:rPr lang="en-US" dirty="0"/>
            </a:br>
            <a:r>
              <a:rPr lang="en-US" dirty="0"/>
              <a:t> - Based on readiness, DTCs and VIN match</a:t>
            </a:r>
            <a:br>
              <a:rPr lang="en-US" dirty="0"/>
            </a:br>
            <a:r>
              <a:rPr lang="en-US" dirty="0"/>
              <a:t> - Assumes a non-tampered vehicle</a:t>
            </a:r>
          </a:p>
          <a:p>
            <a:pPr>
              <a:spcAft>
                <a:spcPts val="1600"/>
              </a:spcAft>
            </a:pPr>
            <a:r>
              <a:rPr lang="en-US" u="sng" dirty="0"/>
              <a:t>Tamper detection</a:t>
            </a:r>
            <a:br>
              <a:rPr lang="en-US" dirty="0"/>
            </a:br>
            <a:r>
              <a:rPr lang="en-US" dirty="0"/>
              <a:t>  - Evaluate additional DMs, operating parameters, patterns and more</a:t>
            </a:r>
          </a:p>
        </p:txBody>
      </p:sp>
    </p:spTree>
    <p:extLst>
      <p:ext uri="{BB962C8B-B14F-4D97-AF65-F5344CB8AC3E}">
        <p14:creationId xmlns:p14="http://schemas.microsoft.com/office/powerpoint/2010/main" val="64469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1E42-7CAF-00CB-1395-DC60747A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Target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8CCD4-7E51-F539-B5C7-4CFCEBAAB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600"/>
              </a:spcAft>
            </a:pP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iesel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LD, MD and HD vehicles (all classes)</a:t>
            </a:r>
          </a:p>
          <a:p>
            <a:pPr>
              <a:spcAft>
                <a:spcPts val="1600"/>
              </a:spcAft>
            </a:pPr>
            <a:r>
              <a:rPr lang="en-US" b="1" dirty="0"/>
              <a:t>MY 2010 to present</a:t>
            </a:r>
          </a:p>
          <a:p>
            <a:pPr>
              <a:spcAft>
                <a:spcPts val="1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Acquire both J1979 and J1939 data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HD vehicles use the J1939 standard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HD models (i.e., Volvo &amp; Mack) use the LD J1979 standard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Medium-duty vehicles by LD automotive OEMs use the J1979 standard</a:t>
            </a:r>
          </a:p>
          <a:p>
            <a:pPr marL="434340" indent="-342900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Adaptable to off-road vehicles – EPA testing is on-going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013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098D-62BD-BBEF-8887-D2A97EB11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dirty="0"/>
              <a:t>What is Emission Tampering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F91B-569F-A221-0AE6-AB5F68FFC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Tampering is:</a:t>
            </a:r>
          </a:p>
          <a:p>
            <a:pPr marL="0" indent="0">
              <a:buNone/>
            </a:pPr>
            <a:r>
              <a:rPr lang="en-US" sz="2200" dirty="0"/>
              <a:t>   - deleting equipment, </a:t>
            </a:r>
          </a:p>
          <a:p>
            <a:pPr marL="0" indent="0">
              <a:buNone/>
            </a:pPr>
            <a:r>
              <a:rPr lang="en-US" sz="2200" dirty="0"/>
              <a:t>   - reflashing ECUs, or </a:t>
            </a:r>
          </a:p>
          <a:p>
            <a:pPr marL="0" indent="0">
              <a:buNone/>
            </a:pPr>
            <a:r>
              <a:rPr lang="en-US" sz="2200" dirty="0"/>
              <a:t>   - adding an emulator.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E9BD3-0993-E0DF-396A-F1580CEC1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291" y="2527554"/>
            <a:ext cx="6104709" cy="32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7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8E8C-A2EF-C954-9CC6-7F748A4E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Why is it Important to Detect Tampering?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A412-4031-11C6-8A17-191DED4F8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400"/>
              </a:spcAft>
            </a:pPr>
            <a:r>
              <a:rPr lang="en-US" sz="2400" dirty="0"/>
              <a:t>Tampered vehicles are likely among the </a:t>
            </a:r>
            <a:r>
              <a:rPr lang="en-US" sz="2400" u="sng" dirty="0"/>
              <a:t>highest polluters</a:t>
            </a:r>
          </a:p>
          <a:p>
            <a:pPr>
              <a:spcAft>
                <a:spcPts val="1400"/>
              </a:spcAft>
            </a:pPr>
            <a:r>
              <a:rPr lang="en-US" sz="2400" dirty="0"/>
              <a:t>Likely </a:t>
            </a:r>
            <a:r>
              <a:rPr lang="en-US" sz="2400" u="sng" dirty="0"/>
              <a:t>more than 10%</a:t>
            </a:r>
            <a:r>
              <a:rPr lang="en-US" sz="2400" dirty="0"/>
              <a:t> of vehicles tampered after a few years</a:t>
            </a:r>
          </a:p>
          <a:p>
            <a:pPr>
              <a:spcAft>
                <a:spcPts val="1400"/>
              </a:spcAft>
            </a:pPr>
            <a:r>
              <a:rPr lang="en-US" sz="2400" dirty="0"/>
              <a:t>Need to </a:t>
            </a:r>
            <a:r>
              <a:rPr lang="en-US" sz="2400" u="sng" dirty="0"/>
              <a:t>quantify</a:t>
            </a:r>
            <a:r>
              <a:rPr lang="en-US" sz="2400" dirty="0"/>
              <a:t> the extent of tampering and emission effects</a:t>
            </a:r>
          </a:p>
          <a:p>
            <a:pPr>
              <a:spcAft>
                <a:spcPts val="1400"/>
              </a:spcAft>
            </a:pPr>
            <a:r>
              <a:rPr lang="en-US" sz="2400" u="sng" dirty="0"/>
              <a:t>How effective</a:t>
            </a:r>
            <a:r>
              <a:rPr lang="en-US" sz="2400" dirty="0"/>
              <a:t> is an inspection program if tampered vehicles (high polluters) pass?</a:t>
            </a:r>
          </a:p>
          <a:p>
            <a:pPr marL="0" indent="0" algn="ctr">
              <a:spcAft>
                <a:spcPts val="1400"/>
              </a:spcAft>
              <a:buNone/>
            </a:pPr>
            <a:r>
              <a:rPr lang="en-US" sz="2400" dirty="0"/>
              <a:t>Therefore, </a:t>
            </a:r>
            <a:r>
              <a:rPr lang="en-US" sz="2400" b="1" u="sng" dirty="0"/>
              <a:t>a diesel inspection tool &amp; </a:t>
            </a:r>
            <a:br>
              <a:rPr lang="en-US" sz="2400" b="1" u="sng" dirty="0"/>
            </a:br>
            <a:r>
              <a:rPr lang="en-US" sz="2400" b="1" u="sng" dirty="0"/>
              <a:t>tampering detection tool are both essential!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68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268E-BF2C-1E09-EB2F-29635741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/>
              <a:t>HEM Data’s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B1168-BF4D-0DD1-511A-EF7B05E57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9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affordable, portable solution that is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easily moved from vehicle to vehicle – high productivity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9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 for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roaming inspectors, dealers, and kiosks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9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DAWN is the umbrella name for HEM Data’s products –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DAWN = Data Acquisition with Networks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9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Inspection is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in </a:t>
            </a:r>
            <a:r>
              <a:rPr lang="en-US" b="1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minutes</a:t>
            </a:r>
            <a:r>
              <a:rPr lang="en-US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acquiring all required data</a:t>
            </a: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0264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268E-BF2C-1E09-EB2F-29635741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/>
              <a:t>HEM Data’s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B1168-BF4D-0DD1-511A-EF7B05E57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3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DAWN OBD Inspector</a:t>
            </a:r>
            <a:r>
              <a:rPr lang="en-US" sz="2400" b="1" i="1" baseline="30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  </a:t>
            </a:r>
            <a:endParaRPr lang="en-US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Customized to meet various </a:t>
            </a: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I/M program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requirements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 to acquire necessary data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and report pass/fail based on jurisdiction‘s requirements (optional)</a:t>
            </a:r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400" b="1" i="1" baseline="30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DAWN OBD Inspector</a:t>
            </a:r>
            <a:r>
              <a:rPr lang="en-US" sz="2400" b="1" i="1" baseline="30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 </a:t>
            </a:r>
            <a:r>
              <a:rPr lang="en-US" sz="24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TamperDetect</a:t>
            </a:r>
            <a:r>
              <a:rPr lang="en-US" sz="2400" b="1" i="1" baseline="30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 </a:t>
            </a:r>
            <a:r>
              <a:rPr lang="en-US" sz="2400" b="1" i="1" dirty="0">
                <a:solidFill>
                  <a:srgbClr val="0F6FC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</a:pPr>
            <a:r>
              <a:rPr kumimoji="0" lang="en-US" sz="22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 tampering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part of an I/M program </a:t>
            </a: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an independent program</a:t>
            </a:r>
            <a:br>
              <a:rPr lang="en-US" sz="20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b="1" i="1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5161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A294-73B1-C712-1717-9EF7A76E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/>
            <a:r>
              <a:rPr lang="en-US" dirty="0"/>
              <a:t>CARB I/M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1F7B2-F384-E8F6-843B-9C3D11C4F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T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he California Air Resource Board </a:t>
            </a:r>
          </a:p>
          <a:p>
            <a:pPr marL="0" indent="0" algn="ctr">
              <a:buNone/>
            </a:pP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b="0" i="0" u="sng" dirty="0">
                <a:solidFill>
                  <a:srgbClr val="000000"/>
                </a:solidFill>
                <a:effectLst/>
              </a:rPr>
              <a:t>(CARB) will likely certify in May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HEM Data’s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b="0" i="1" dirty="0">
                <a:solidFill>
                  <a:schemeClr val="accent1"/>
                </a:solidFill>
                <a:effectLst/>
              </a:rPr>
              <a:t>DAWN OBD Inspector™ </a:t>
            </a:r>
            <a:br>
              <a:rPr lang="en-US" sz="2400" b="0" i="1" dirty="0">
                <a:solidFill>
                  <a:schemeClr val="accent1"/>
                </a:solidFill>
                <a:effectLst/>
              </a:rPr>
            </a:br>
            <a:br>
              <a:rPr lang="en-US" sz="2400" b="0" i="1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for use with their 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i="0" strike="noStrike" dirty="0">
                <a:effectLst/>
              </a:rPr>
              <a:t>CARB HD I/M Program</a:t>
            </a:r>
            <a:r>
              <a:rPr lang="en-US" sz="2400" i="0" dirty="0">
                <a:effectLst/>
              </a:rPr>
              <a:t>. 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54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44067</TotalTime>
  <Words>1490</Words>
  <Application>Microsoft Office PowerPoint</Application>
  <PresentationFormat>On-screen Show (4:3)</PresentationFormat>
  <Paragraphs>206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Courier New</vt:lpstr>
      <vt:lpstr>Lucida Grande</vt:lpstr>
      <vt:lpstr>Symbol</vt:lpstr>
      <vt:lpstr>Wingdings 2</vt:lpstr>
      <vt:lpstr>Flow</vt:lpstr>
      <vt:lpstr>OBD Inspection Tool  with Tampering Detection  Presentation to I/M Solutions Forum</vt:lpstr>
      <vt:lpstr>Causes of High Emission Vehicles</vt:lpstr>
      <vt:lpstr>I/M &amp; Tamper Detection Requirements</vt:lpstr>
      <vt:lpstr>Target Vehicles</vt:lpstr>
      <vt:lpstr>What is Emission Tampering?</vt:lpstr>
      <vt:lpstr>Why is it Important to Detect Tampering?</vt:lpstr>
      <vt:lpstr>HEM Data’s Solution</vt:lpstr>
      <vt:lpstr>HEM Data’s Solution</vt:lpstr>
      <vt:lpstr>CARB I/M Program</vt:lpstr>
      <vt:lpstr>DAWN OBD InspectorTM is designed for</vt:lpstr>
      <vt:lpstr>DAWN OBD InspectorTM</vt:lpstr>
      <vt:lpstr> DAWN OBD Inspector™ Components</vt:lpstr>
      <vt:lpstr>HEM Data’s DAWN Mini Streamer™ </vt:lpstr>
      <vt:lpstr>Real-Time Field Test Data</vt:lpstr>
      <vt:lpstr>Immediate Test Results</vt:lpstr>
      <vt:lpstr>DAWN OBD Inspector with TamperDetect™</vt:lpstr>
      <vt:lpstr>  HD-OBD Inspector DashboardTM</vt:lpstr>
      <vt:lpstr>Validation of Tampering Detection</vt:lpstr>
      <vt:lpstr>History DAWN OBD InspectorTM</vt:lpstr>
      <vt:lpstr>All Major Vehicle Models Tested</vt:lpstr>
      <vt:lpstr>Inspector Dashboard Flowchart</vt:lpstr>
      <vt:lpstr>HD-OBD Inspector DashboardTM One Database – Several Dashboards</vt:lpstr>
      <vt:lpstr>Single Vehicle Inspection</vt:lpstr>
      <vt:lpstr>User-Defined Group</vt:lpstr>
      <vt:lpstr> Detect intermittent problems</vt:lpstr>
      <vt:lpstr>HEM Data consults on  acquiring and analyzing OBD data</vt:lpstr>
      <vt:lpstr>Summary</vt:lpstr>
      <vt:lpstr>Questions / Additional Information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Dashboard</dc:title>
  <dc:creator>rick</dc:creator>
  <cp:lastModifiedBy>Rick</cp:lastModifiedBy>
  <cp:revision>311</cp:revision>
  <cp:lastPrinted>2023-04-27T14:10:57Z</cp:lastPrinted>
  <dcterms:created xsi:type="dcterms:W3CDTF">2018-11-20T15:25:43Z</dcterms:created>
  <dcterms:modified xsi:type="dcterms:W3CDTF">2023-05-02T02:46:00Z</dcterms:modified>
</cp:coreProperties>
</file>